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2"/>
  </p:sldMasterIdLst>
  <p:sldIdLst>
    <p:sldId id="256" r:id="rId3"/>
  </p:sldIdLst>
  <p:sldSz cx="6858000" cy="9906000" type="A4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68861" autoAdjust="0"/>
  </p:normalViewPr>
  <p:slideViewPr>
    <p:cSldViewPr>
      <p:cViewPr>
        <p:scale>
          <a:sx n="80" d="100"/>
          <a:sy n="80" d="100"/>
        </p:scale>
        <p:origin x="-1470" y="-4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87" y="9245600"/>
            <a:ext cx="6856214" cy="660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9149568"/>
            <a:ext cx="6856214" cy="924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7220" y="1096264"/>
            <a:ext cx="5657850" cy="515112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8779" y="6435897"/>
            <a:ext cx="5657850" cy="1651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25BC1-5B27-47B7-B322-D6FABA5F1B9A}" type="datetimeFigureOut">
              <a:rPr lang="it-IT" smtClean="0"/>
              <a:pPr/>
              <a:t>15/06/2018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5729-0DF3-4BA7-9486-EFAA8A146660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679308" y="6273800"/>
            <a:ext cx="555498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9877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25BC1-5B27-47B7-B322-D6FABA5F1B9A}" type="datetimeFigureOut">
              <a:rPr lang="it-IT" smtClean="0"/>
              <a:pPr/>
              <a:t>15/06/2018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5729-0DF3-4BA7-9486-EFAA8A14666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9983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87" y="9245600"/>
            <a:ext cx="6856214" cy="660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9149568"/>
            <a:ext cx="6856214" cy="924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99126"/>
            <a:ext cx="1478756" cy="8316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99125"/>
            <a:ext cx="4350544" cy="8316273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25BC1-5B27-47B7-B322-D6FABA5F1B9A}" type="datetimeFigureOut">
              <a:rPr lang="it-IT" smtClean="0"/>
              <a:pPr/>
              <a:t>15/06/2018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5729-0DF3-4BA7-9486-EFAA8A14666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6598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25BC1-5B27-47B7-B322-D6FABA5F1B9A}" type="datetimeFigureOut">
              <a:rPr lang="it-IT" smtClean="0"/>
              <a:pPr/>
              <a:t>15/06/2018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5729-0DF3-4BA7-9486-EFAA8A14666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2833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87" y="9245600"/>
            <a:ext cx="6856214" cy="660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9149568"/>
            <a:ext cx="6856214" cy="924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1096264"/>
            <a:ext cx="5657850" cy="515112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6432296"/>
            <a:ext cx="5657850" cy="1651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25BC1-5B27-47B7-B322-D6FABA5F1B9A}" type="datetimeFigureOut">
              <a:rPr lang="it-IT" smtClean="0"/>
              <a:pPr/>
              <a:t>15/06/2018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5729-0DF3-4BA7-9486-EFAA8A146660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679308" y="6273800"/>
            <a:ext cx="555498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1909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17220" y="413984"/>
            <a:ext cx="5657850" cy="20955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7220" y="2666060"/>
            <a:ext cx="2777490" cy="58115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97580" y="2666064"/>
            <a:ext cx="2777490" cy="58115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25BC1-5B27-47B7-B322-D6FABA5F1B9A}" type="datetimeFigureOut">
              <a:rPr lang="it-IT" smtClean="0"/>
              <a:pPr/>
              <a:t>15/06/2018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5729-0DF3-4BA7-9486-EFAA8A14666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951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17220" y="413984"/>
            <a:ext cx="5657850" cy="20955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2666520"/>
            <a:ext cx="2777490" cy="1063518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" y="3730038"/>
            <a:ext cx="2777490" cy="474754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97580" y="2666520"/>
            <a:ext cx="2777490" cy="1063518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97580" y="3730038"/>
            <a:ext cx="2777490" cy="474754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25BC1-5B27-47B7-B322-D6FABA5F1B9A}" type="datetimeFigureOut">
              <a:rPr lang="it-IT" smtClean="0"/>
              <a:pPr/>
              <a:t>15/06/2018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5729-0DF3-4BA7-9486-EFAA8A14666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0184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25BC1-5B27-47B7-B322-D6FABA5F1B9A}" type="datetimeFigureOut">
              <a:rPr lang="it-IT" smtClean="0"/>
              <a:pPr/>
              <a:t>15/06/2018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5729-0DF3-4BA7-9486-EFAA8A14666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7317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87" y="9245600"/>
            <a:ext cx="6856214" cy="660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0" y="9149568"/>
            <a:ext cx="6856214" cy="924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25BC1-5B27-47B7-B322-D6FABA5F1B9A}" type="datetimeFigureOut">
              <a:rPr lang="it-IT" smtClean="0"/>
              <a:pPr/>
              <a:t>15/06/2018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5729-0DF3-4BA7-9486-EFAA8A14666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8979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" y="0"/>
            <a:ext cx="2278570" cy="990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272540" y="0"/>
            <a:ext cx="36005" cy="990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" y="858519"/>
            <a:ext cx="1800225" cy="33020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5178" y="1056640"/>
            <a:ext cx="3757045" cy="759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7175" y="4226560"/>
            <a:ext cx="1800225" cy="4880957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1851" y="9330803"/>
            <a:ext cx="1472912" cy="527403"/>
          </a:xfrm>
        </p:spPr>
        <p:txBody>
          <a:bodyPr/>
          <a:lstStyle>
            <a:lvl1pPr algn="l">
              <a:defRPr/>
            </a:lvl1pPr>
          </a:lstStyle>
          <a:p>
            <a:fld id="{F6425BC1-5B27-47B7-B322-D6FABA5F1B9A}" type="datetimeFigureOut">
              <a:rPr lang="it-IT" smtClean="0"/>
              <a:pPr/>
              <a:t>15/06/2018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00337" y="9330803"/>
            <a:ext cx="2614613" cy="527403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5695729-0DF3-4BA7-9486-EFAA8A14666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3812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7154333"/>
            <a:ext cx="6856214" cy="27516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" y="7099554"/>
            <a:ext cx="6856214" cy="924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7330440"/>
            <a:ext cx="5692140" cy="1188720"/>
          </a:xfrm>
        </p:spPr>
        <p:txBody>
          <a:bodyPr tIns="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" y="0"/>
            <a:ext cx="6857992" cy="7099554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219" y="8532368"/>
            <a:ext cx="5692140" cy="85852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25BC1-5B27-47B7-B322-D6FABA5F1B9A}" type="datetimeFigureOut">
              <a:rPr lang="it-IT" smtClean="0"/>
              <a:pPr/>
              <a:t>15/06/2018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5729-0DF3-4BA7-9486-EFAA8A14666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503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9245600"/>
            <a:ext cx="6858001" cy="660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9149567"/>
            <a:ext cx="6858001" cy="95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7220" y="413984"/>
            <a:ext cx="5657850" cy="20955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19" y="2666060"/>
            <a:ext cx="5657851" cy="581152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1" y="9330803"/>
            <a:ext cx="1390652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rgbClr val="FFFFFF"/>
                </a:solidFill>
              </a:defRPr>
            </a:lvl1pPr>
          </a:lstStyle>
          <a:p>
            <a:fld id="{F6425BC1-5B27-47B7-B322-D6FABA5F1B9A}" type="datetimeFigureOut">
              <a:rPr lang="it-IT" smtClean="0"/>
              <a:pPr/>
              <a:t>15/06/2018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73480" y="9330803"/>
            <a:ext cx="2712827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 cap="all" baseline="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69009" y="9330803"/>
            <a:ext cx="738014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rgbClr val="FFFFFF"/>
                </a:solidFill>
              </a:defRPr>
            </a:lvl1pPr>
          </a:lstStyle>
          <a:p>
            <a:fld id="{C5695729-0DF3-4BA7-9486-EFAA8A146660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10" name="Straight Connector 9"/>
          <p:cNvCxnSpPr/>
          <p:nvPr/>
        </p:nvCxnSpPr>
        <p:spPr>
          <a:xfrm>
            <a:off x="671362" y="2510221"/>
            <a:ext cx="560641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entagono 8"/>
          <p:cNvSpPr/>
          <p:nvPr userDrawn="1"/>
        </p:nvSpPr>
        <p:spPr>
          <a:xfrm>
            <a:off x="0" y="4643435"/>
            <a:ext cx="6858000" cy="1754200"/>
          </a:xfrm>
          <a:prstGeom prst="homePlate">
            <a:avLst>
              <a:gd name="adj" fmla="val 139237"/>
            </a:avLst>
          </a:prstGeom>
          <a:gradFill>
            <a:gsLst>
              <a:gs pos="0">
                <a:schemeClr val="accent6">
                  <a:lumMod val="50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0000" endA="300" endPos="90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00"/>
          </a:p>
        </p:txBody>
      </p:sp>
      <p:sp>
        <p:nvSpPr>
          <p:cNvPr id="12" name="Ovale 12"/>
          <p:cNvSpPr/>
          <p:nvPr userDrawn="1"/>
        </p:nvSpPr>
        <p:spPr>
          <a:xfrm>
            <a:off x="107133" y="5365753"/>
            <a:ext cx="1982405" cy="3714776"/>
          </a:xfrm>
          <a:prstGeom prst="ellipse">
            <a:avLst/>
          </a:prstGeom>
          <a:solidFill>
            <a:schemeClr val="accent1">
              <a:alpha val="42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0000" endA="300" endPos="90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00"/>
          </a:p>
        </p:txBody>
      </p:sp>
      <p:sp>
        <p:nvSpPr>
          <p:cNvPr id="13" name="Ovale 6"/>
          <p:cNvSpPr/>
          <p:nvPr userDrawn="1"/>
        </p:nvSpPr>
        <p:spPr>
          <a:xfrm>
            <a:off x="1017968" y="0"/>
            <a:ext cx="2786082" cy="5056188"/>
          </a:xfrm>
          <a:prstGeom prst="ellipse">
            <a:avLst/>
          </a:prstGeom>
          <a:solidFill>
            <a:schemeClr val="accent4">
              <a:alpha val="69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0000" endA="300" endPos="90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00"/>
          </a:p>
        </p:txBody>
      </p:sp>
      <p:sp>
        <p:nvSpPr>
          <p:cNvPr id="14" name="Stella a 12 punte 13"/>
          <p:cNvSpPr/>
          <p:nvPr userDrawn="1"/>
        </p:nvSpPr>
        <p:spPr>
          <a:xfrm>
            <a:off x="0" y="0"/>
            <a:ext cx="1768067" cy="3198800"/>
          </a:xfrm>
          <a:prstGeom prst="star12">
            <a:avLst>
              <a:gd name="adj" fmla="val 24021"/>
            </a:avLst>
          </a:prstGeom>
          <a:gradFill flip="none" rotWithShape="1">
            <a:gsLst>
              <a:gs pos="0">
                <a:schemeClr val="accent2">
                  <a:alpha val="65000"/>
                </a:schemeClr>
              </a:gs>
              <a:gs pos="100000">
                <a:schemeClr val="accent2">
                  <a:lumMod val="60000"/>
                  <a:lumOff val="40000"/>
                  <a:alpha val="6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0000" endA="300" endPos="90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00"/>
          </a:p>
        </p:txBody>
      </p:sp>
      <p:sp>
        <p:nvSpPr>
          <p:cNvPr id="15" name="Rombo 7"/>
          <p:cNvSpPr/>
          <p:nvPr userDrawn="1"/>
        </p:nvSpPr>
        <p:spPr>
          <a:xfrm>
            <a:off x="4339810" y="0"/>
            <a:ext cx="2518190" cy="4540282"/>
          </a:xfrm>
          <a:prstGeom prst="diamond">
            <a:avLst/>
          </a:prstGeom>
          <a:gradFill>
            <a:gsLst>
              <a:gs pos="0">
                <a:schemeClr val="accent3">
                  <a:alpha val="65000"/>
                </a:schemeClr>
              </a:gs>
              <a:gs pos="100000">
                <a:schemeClr val="accent3">
                  <a:lumMod val="40000"/>
                  <a:lumOff val="60000"/>
                  <a:alpha val="6200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0000" endA="300" endPos="90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00"/>
          </a:p>
        </p:txBody>
      </p:sp>
      <p:sp>
        <p:nvSpPr>
          <p:cNvPr id="16" name="Stella a 12 punte 9"/>
          <p:cNvSpPr/>
          <p:nvPr userDrawn="1"/>
        </p:nvSpPr>
        <p:spPr>
          <a:xfrm>
            <a:off x="3429000" y="4746624"/>
            <a:ext cx="2357454" cy="3921152"/>
          </a:xfrm>
          <a:prstGeom prst="star12">
            <a:avLst>
              <a:gd name="adj" fmla="val 24021"/>
            </a:avLst>
          </a:prstGeom>
          <a:gradFill>
            <a:gsLst>
              <a:gs pos="0">
                <a:schemeClr val="accent5">
                  <a:alpha val="70000"/>
                </a:schemeClr>
              </a:gs>
              <a:gs pos="100000">
                <a:schemeClr val="accent5">
                  <a:lumMod val="60000"/>
                  <a:lumOff val="40000"/>
                  <a:alpha val="7000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0000" endA="300" endPos="90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00"/>
          </a:p>
        </p:txBody>
      </p:sp>
    </p:spTree>
    <p:extLst>
      <p:ext uri="{BB962C8B-B14F-4D97-AF65-F5344CB8AC3E}">
        <p14:creationId xmlns:p14="http://schemas.microsoft.com/office/powerpoint/2010/main" val="358665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3600" kern="1200" spc="-3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4000"/>
            <a:lum/>
          </a:blip>
          <a:srcRect/>
          <a:stretch>
            <a:fillRect l="-52000" r="-5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-41162" y="1856656"/>
            <a:ext cx="6824712" cy="2592288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/>
            </a:r>
            <a:br>
              <a:rPr lang="en-US" sz="4800" b="1" dirty="0" smtClean="0">
                <a:solidFill>
                  <a:schemeClr val="tx1"/>
                </a:solidFill>
                <a:latin typeface="Britannic Bold" panose="020B0903060703020204" pitchFamily="34" charset="0"/>
              </a:rPr>
            </a:br>
            <a:r>
              <a:rPr lang="en-US" sz="4800" b="1" dirty="0">
                <a:solidFill>
                  <a:schemeClr val="tx1"/>
                </a:solidFill>
                <a:latin typeface="Britannic Bold" panose="020B0903060703020204" pitchFamily="34" charset="0"/>
              </a:rPr>
              <a:t/>
            </a:r>
            <a:br>
              <a:rPr lang="en-US" sz="4800" b="1" dirty="0">
                <a:solidFill>
                  <a:schemeClr val="tx1"/>
                </a:solidFill>
                <a:latin typeface="Britannic Bold" panose="020B0903060703020204" pitchFamily="34" charset="0"/>
              </a:rPr>
            </a:br>
            <a:r>
              <a:rPr lang="en-US" sz="4800" b="1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/>
            </a:r>
            <a:br>
              <a:rPr lang="en-US" sz="4800" b="1" dirty="0" smtClean="0">
                <a:solidFill>
                  <a:schemeClr val="tx1"/>
                </a:solidFill>
                <a:latin typeface="Britannic Bold" panose="020B0903060703020204" pitchFamily="34" charset="0"/>
              </a:rPr>
            </a:br>
            <a:r>
              <a:rPr lang="en-US" sz="4800" b="1" dirty="0">
                <a:solidFill>
                  <a:schemeClr val="tx1"/>
                </a:solidFill>
                <a:latin typeface="Britannic Bold" panose="020B0903060703020204" pitchFamily="34" charset="0"/>
              </a:rPr>
              <a:t/>
            </a:r>
            <a:br>
              <a:rPr lang="en-US" sz="4800" b="1" dirty="0">
                <a:solidFill>
                  <a:schemeClr val="tx1"/>
                </a:solidFill>
                <a:latin typeface="Britannic Bold" panose="020B0903060703020204" pitchFamily="34" charset="0"/>
              </a:rPr>
            </a:br>
            <a:r>
              <a:rPr lang="en-US" sz="4800" b="1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/>
            </a:r>
            <a:br>
              <a:rPr lang="en-US" sz="4800" b="1" dirty="0" smtClean="0">
                <a:solidFill>
                  <a:schemeClr val="tx1"/>
                </a:solidFill>
                <a:latin typeface="Britannic Bold" panose="020B0903060703020204" pitchFamily="34" charset="0"/>
              </a:rPr>
            </a:br>
            <a:r>
              <a:rPr lang="en-US" sz="4800" b="1" dirty="0">
                <a:solidFill>
                  <a:schemeClr val="tx1"/>
                </a:solidFill>
                <a:latin typeface="Britannic Bold" panose="020B0903060703020204" pitchFamily="34" charset="0"/>
              </a:rPr>
              <a:t/>
            </a:r>
            <a:br>
              <a:rPr lang="en-US" sz="4800" b="1" dirty="0">
                <a:solidFill>
                  <a:schemeClr val="tx1"/>
                </a:solidFill>
                <a:latin typeface="Britannic Bold" panose="020B0903060703020204" pitchFamily="34" charset="0"/>
              </a:rPr>
            </a:br>
            <a:r>
              <a:rPr lang="en-US" sz="4800" b="1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/>
            </a:r>
            <a:br>
              <a:rPr lang="en-US" sz="4800" b="1" dirty="0" smtClean="0">
                <a:solidFill>
                  <a:schemeClr val="tx1"/>
                </a:solidFill>
                <a:latin typeface="Britannic Bold" panose="020B0903060703020204" pitchFamily="34" charset="0"/>
              </a:rPr>
            </a:br>
            <a:r>
              <a:rPr lang="en-US" sz="4800" b="1" dirty="0">
                <a:solidFill>
                  <a:schemeClr val="tx1"/>
                </a:solidFill>
                <a:latin typeface="Britannic Bold" panose="020B0903060703020204" pitchFamily="34" charset="0"/>
              </a:rPr>
              <a:t/>
            </a:r>
            <a:br>
              <a:rPr lang="en-US" sz="4800" b="1" dirty="0">
                <a:solidFill>
                  <a:schemeClr val="tx1"/>
                </a:solidFill>
                <a:latin typeface="Britannic Bold" panose="020B0903060703020204" pitchFamily="34" charset="0"/>
              </a:rPr>
            </a:br>
            <a:r>
              <a:rPr lang="en-US" sz="4800" b="1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/>
            </a:r>
            <a:br>
              <a:rPr lang="en-US" sz="4800" b="1" dirty="0" smtClean="0">
                <a:solidFill>
                  <a:schemeClr val="tx1"/>
                </a:solidFill>
                <a:latin typeface="Britannic Bold" panose="020B0903060703020204" pitchFamily="34" charset="0"/>
              </a:rPr>
            </a:br>
            <a:r>
              <a:rPr lang="en-US" sz="4800" b="1" dirty="0">
                <a:solidFill>
                  <a:schemeClr val="tx1"/>
                </a:solidFill>
                <a:latin typeface="Britannic Bold" panose="020B0903060703020204" pitchFamily="34" charset="0"/>
              </a:rPr>
              <a:t/>
            </a:r>
            <a:br>
              <a:rPr lang="en-US" sz="4800" b="1" dirty="0">
                <a:solidFill>
                  <a:schemeClr val="tx1"/>
                </a:solidFill>
                <a:latin typeface="Britannic Bold" panose="020B0903060703020204" pitchFamily="34" charset="0"/>
              </a:rPr>
            </a:br>
            <a:r>
              <a:rPr lang="en-US" sz="4800" b="1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/>
            </a:r>
            <a:br>
              <a:rPr lang="en-US" sz="4800" b="1" dirty="0" smtClean="0">
                <a:solidFill>
                  <a:schemeClr val="tx1"/>
                </a:solidFill>
                <a:latin typeface="Britannic Bold" panose="020B0903060703020204" pitchFamily="34" charset="0"/>
              </a:rPr>
            </a:br>
            <a:r>
              <a:rPr lang="en-US" sz="4800" b="1" dirty="0">
                <a:solidFill>
                  <a:schemeClr val="tx1"/>
                </a:solidFill>
                <a:latin typeface="Britannic Bold" panose="020B0903060703020204" pitchFamily="34" charset="0"/>
              </a:rPr>
              <a:t/>
            </a:r>
            <a:br>
              <a:rPr lang="en-US" sz="4800" b="1" dirty="0">
                <a:solidFill>
                  <a:schemeClr val="tx1"/>
                </a:solidFill>
                <a:latin typeface="Britannic Bold" panose="020B0903060703020204" pitchFamily="34" charset="0"/>
              </a:rPr>
            </a:br>
            <a:r>
              <a:rPr lang="en-US" sz="4800" b="1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/>
            </a:r>
            <a:br>
              <a:rPr lang="en-US" sz="4800" b="1" dirty="0" smtClean="0">
                <a:solidFill>
                  <a:schemeClr val="tx1"/>
                </a:solidFill>
                <a:latin typeface="Britannic Bold" panose="020B0903060703020204" pitchFamily="34" charset="0"/>
              </a:rPr>
            </a:br>
            <a:r>
              <a:rPr lang="en-US" sz="4800" b="1" dirty="0">
                <a:solidFill>
                  <a:schemeClr val="tx1"/>
                </a:solidFill>
                <a:latin typeface="Britannic Bold" panose="020B0903060703020204" pitchFamily="34" charset="0"/>
              </a:rPr>
              <a:t>“Ontogenesis of emotional memory”</a:t>
            </a:r>
            <a:r>
              <a:rPr lang="en-US" sz="4800" b="1" dirty="0" smtClean="0">
                <a:solidFill>
                  <a:schemeClr val="tx1"/>
                </a:solidFill>
                <a:effectLst/>
                <a:latin typeface="Britannic Bold" panose="020B0903060703020204" pitchFamily="34" charset="0"/>
              </a:rPr>
              <a:t/>
            </a:r>
            <a:br>
              <a:rPr lang="en-US" sz="4800" b="1" dirty="0" smtClean="0">
                <a:solidFill>
                  <a:schemeClr val="tx1"/>
                </a:solidFill>
                <a:effectLst/>
                <a:latin typeface="Britannic Bold" panose="020B0903060703020204" pitchFamily="34" charset="0"/>
              </a:rPr>
            </a:br>
            <a:endParaRPr lang="it-IT" sz="4800" b="1" dirty="0">
              <a:solidFill>
                <a:schemeClr val="tx1"/>
              </a:solidFill>
              <a:latin typeface="Britannic Bold" panose="020B0903060703020204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14284" y="4146283"/>
            <a:ext cx="5832648" cy="4767157"/>
          </a:xfrm>
        </p:spPr>
        <p:txBody>
          <a:bodyPr>
            <a:noAutofit/>
          </a:bodyPr>
          <a:lstStyle/>
          <a:p>
            <a:pPr algn="ctr"/>
            <a:r>
              <a:rPr lang="it-IT" sz="2000" b="1" dirty="0" smtClean="0">
                <a:solidFill>
                  <a:schemeClr val="tx1"/>
                </a:solidFill>
                <a:effectLst/>
                <a:latin typeface="Goudy Old Style" panose="02020502050305020303" pitchFamily="18" charset="0"/>
              </a:rPr>
              <a:t>Relatore</a:t>
            </a:r>
          </a:p>
          <a:p>
            <a:pPr algn="ctr"/>
            <a:r>
              <a:rPr lang="it-IT" sz="2000" b="1" dirty="0" smtClean="0">
                <a:solidFill>
                  <a:schemeClr val="tx1"/>
                </a:solidFill>
                <a:latin typeface="Goudy Old Style" panose="02020502050305020303" pitchFamily="18" charset="0"/>
              </a:rPr>
              <a:t>Prof. Miroljub POPOVIC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  <a:latin typeface="Goudy Old Style" panose="02020502050305020303" pitchFamily="18" charset="0"/>
              </a:rPr>
              <a:t>Department of Human Anatomy and </a:t>
            </a:r>
            <a:r>
              <a:rPr lang="en-US" sz="1600" b="1" dirty="0" smtClean="0">
                <a:solidFill>
                  <a:schemeClr val="tx1"/>
                </a:solidFill>
                <a:latin typeface="Goudy Old Style" panose="02020502050305020303" pitchFamily="18" charset="0"/>
              </a:rPr>
              <a:t>Psychobiology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Goudy Old Style" panose="02020502050305020303" pitchFamily="18" charset="0"/>
              </a:rPr>
              <a:t>University of Murcia </a:t>
            </a:r>
            <a:endParaRPr lang="en-US" sz="1600" b="1" dirty="0" smtClean="0">
              <a:solidFill>
                <a:schemeClr val="tx1"/>
              </a:solidFill>
              <a:latin typeface="Goudy Old Style" panose="02020502050305020303" pitchFamily="18" charset="0"/>
            </a:endParaRPr>
          </a:p>
          <a:p>
            <a:pPr algn="ctr"/>
            <a:endParaRPr lang="en-US" sz="1600" b="1" dirty="0">
              <a:solidFill>
                <a:schemeClr val="tx1"/>
              </a:solidFill>
              <a:latin typeface="Goudy Old Style" panose="02020502050305020303" pitchFamily="18" charset="0"/>
            </a:endParaRPr>
          </a:p>
          <a:p>
            <a:pPr algn="ctr"/>
            <a:r>
              <a:rPr lang="en-US" b="1" cap="none" dirty="0" err="1" smtClean="0">
                <a:solidFill>
                  <a:schemeClr val="tx1"/>
                </a:solidFill>
                <a:latin typeface="Goudy Old Style" panose="02020502050305020303" pitchFamily="18" charset="0"/>
              </a:rPr>
              <a:t>Mercoledì</a:t>
            </a:r>
            <a:r>
              <a:rPr lang="en-US" b="1" dirty="0" smtClean="0">
                <a:solidFill>
                  <a:schemeClr val="tx1"/>
                </a:solidFill>
                <a:latin typeface="Goudy Old Style" panose="02020502050305020303" pitchFamily="18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Goudy Old Style" panose="02020502050305020303" pitchFamily="18" charset="0"/>
              </a:rPr>
              <a:t>27</a:t>
            </a:r>
            <a:r>
              <a:rPr lang="en-US" b="1" dirty="0" smtClean="0">
                <a:solidFill>
                  <a:schemeClr val="tx1"/>
                </a:solidFill>
                <a:latin typeface="Goudy Old Style" panose="02020502050305020303" pitchFamily="18" charset="0"/>
              </a:rPr>
              <a:t> </a:t>
            </a:r>
            <a:r>
              <a:rPr lang="en-US" b="1" cap="none" dirty="0" err="1" smtClean="0">
                <a:solidFill>
                  <a:schemeClr val="tx1"/>
                </a:solidFill>
                <a:latin typeface="Goudy Old Style" panose="02020502050305020303" pitchFamily="18" charset="0"/>
              </a:rPr>
              <a:t>Giugno</a:t>
            </a:r>
            <a:r>
              <a:rPr lang="en-US" b="1" cap="none" dirty="0" smtClean="0">
                <a:solidFill>
                  <a:schemeClr val="tx1"/>
                </a:solidFill>
                <a:latin typeface="Goudy Old Style" panose="02020502050305020303" pitchFamily="18" charset="0"/>
              </a:rPr>
              <a:t> 2018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  <a:effectLst/>
                <a:latin typeface="Goudy Old Style" panose="02020502050305020303" pitchFamily="18" charset="0"/>
              </a:rPr>
              <a:t>Ore 10.00 Aula D4.8 </a:t>
            </a:r>
          </a:p>
          <a:p>
            <a:pPr algn="ctr"/>
            <a:r>
              <a:rPr lang="en-US" sz="1600" b="1" dirty="0" err="1" smtClean="0">
                <a:solidFill>
                  <a:schemeClr val="tx1"/>
                </a:solidFill>
                <a:latin typeface="Goudy Old Style" panose="02020502050305020303" pitchFamily="18" charset="0"/>
              </a:rPr>
              <a:t>Blocco</a:t>
            </a:r>
            <a:r>
              <a:rPr lang="en-US" sz="1600" b="1" dirty="0" smtClean="0">
                <a:solidFill>
                  <a:schemeClr val="tx1"/>
                </a:solidFill>
                <a:latin typeface="Goudy Old Style" panose="02020502050305020303" pitchFamily="18" charset="0"/>
              </a:rPr>
              <a:t>  MEDICO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  <a:latin typeface="Goudy Old Style" panose="02020502050305020303" pitchFamily="18" charset="0"/>
              </a:rPr>
              <a:t>0.5 CFU AFO</a:t>
            </a:r>
          </a:p>
          <a:p>
            <a:pPr algn="ctr"/>
            <a:endParaRPr lang="en-US" sz="1600" b="1" dirty="0" smtClean="0">
              <a:solidFill>
                <a:schemeClr val="tx1"/>
              </a:solidFill>
              <a:effectLst/>
              <a:latin typeface="Goudy Old Style" panose="02020502050305020303" pitchFamily="18" charset="0"/>
            </a:endParaRPr>
          </a:p>
          <a:p>
            <a:pPr algn="ctr"/>
            <a:r>
              <a:rPr lang="en-US" sz="1600" b="1" dirty="0" err="1" smtClean="0">
                <a:solidFill>
                  <a:schemeClr val="tx1"/>
                </a:solidFill>
                <a:latin typeface="Goudy Old Style" panose="02020502050305020303" pitchFamily="18" charset="0"/>
              </a:rPr>
              <a:t>Segreteria</a:t>
            </a:r>
            <a:r>
              <a:rPr lang="en-US" sz="1600" b="1" dirty="0" smtClean="0">
                <a:solidFill>
                  <a:schemeClr val="tx1"/>
                </a:solidFill>
                <a:latin typeface="Goudy Old Style" panose="02020502050305020303" pitchFamily="18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Goudy Old Style" panose="02020502050305020303" pitchFamily="18" charset="0"/>
              </a:rPr>
              <a:t>Organizzativa</a:t>
            </a:r>
            <a:r>
              <a:rPr lang="en-US" sz="1600" b="1" dirty="0" smtClean="0">
                <a:solidFill>
                  <a:schemeClr val="tx1"/>
                </a:solidFill>
                <a:latin typeface="Goudy Old Style" panose="02020502050305020303" pitchFamily="18" charset="0"/>
              </a:rPr>
              <a:t> </a:t>
            </a:r>
          </a:p>
          <a:p>
            <a:pPr algn="ctr"/>
            <a:r>
              <a:rPr lang="en-US" sz="1600" b="1" cap="none" dirty="0" err="1" smtClean="0">
                <a:solidFill>
                  <a:schemeClr val="tx1"/>
                </a:solidFill>
                <a:effectLst/>
                <a:latin typeface="Goudy Old Style" panose="02020502050305020303" pitchFamily="18" charset="0"/>
              </a:rPr>
              <a:t>Prof.ssa</a:t>
            </a:r>
            <a:r>
              <a:rPr lang="en-US" sz="1600" b="1" cap="none" dirty="0" smtClean="0">
                <a:solidFill>
                  <a:schemeClr val="tx1"/>
                </a:solidFill>
                <a:effectLst/>
                <a:latin typeface="Goudy Old Style" panose="02020502050305020303" pitchFamily="18" charset="0"/>
              </a:rPr>
              <a:t> Maria Adelaide </a:t>
            </a:r>
            <a:r>
              <a:rPr lang="en-US" sz="1600" b="1" dirty="0" err="1" smtClean="0">
                <a:solidFill>
                  <a:schemeClr val="tx1"/>
                </a:solidFill>
                <a:effectLst/>
                <a:latin typeface="Goudy Old Style" panose="02020502050305020303" pitchFamily="18" charset="0"/>
              </a:rPr>
              <a:t>Continenza</a:t>
            </a:r>
            <a:r>
              <a:rPr lang="en-US" sz="1600" b="1" dirty="0" smtClean="0">
                <a:solidFill>
                  <a:schemeClr val="tx1"/>
                </a:solidFill>
                <a:effectLst/>
                <a:latin typeface="Goudy Old Style" panose="02020502050305020303" pitchFamily="18" charset="0"/>
              </a:rPr>
              <a:t> </a:t>
            </a:r>
            <a:endParaRPr lang="it-IT" sz="2000" b="1" dirty="0">
              <a:solidFill>
                <a:schemeClr val="tx1"/>
              </a:solidFill>
              <a:effectLst/>
              <a:latin typeface="Goudy Old Style" panose="02020502050305020303" pitchFamily="18" charset="0"/>
            </a:endParaRPr>
          </a:p>
          <a:p>
            <a:pPr algn="ctr"/>
            <a:endParaRPr lang="it-IT" sz="2000" b="1" dirty="0">
              <a:solidFill>
                <a:schemeClr val="tx1"/>
              </a:solidFill>
              <a:latin typeface="Goudy Old Style" panose="02020502050305020303" pitchFamily="18" charset="0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66602" y="8428"/>
            <a:ext cx="1269723" cy="1406829"/>
          </a:xfrm>
          <a:prstGeom prst="rect">
            <a:avLst/>
          </a:prstGeom>
        </p:spPr>
      </p:pic>
      <p:pic>
        <p:nvPicPr>
          <p:cNvPr id="6" name="Picture 8" descr="Dipartimento di Medicina clinica, sanità pubblica, scienze della vita e dell'ambiente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D9D9D9"/>
              </a:clrFrom>
              <a:clrTo>
                <a:srgbClr val="D9D9D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701"/>
          <a:stretch/>
        </p:blipFill>
        <p:spPr bwMode="auto">
          <a:xfrm>
            <a:off x="755950" y="302455"/>
            <a:ext cx="116633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um.es/um-lr-iwp-b3-theme/images/logotipo-um-w-g90-color.pn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38"/>
          <a:stretch/>
        </p:blipFill>
        <p:spPr bwMode="auto">
          <a:xfrm>
            <a:off x="3356992" y="8428"/>
            <a:ext cx="3481512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4F8BFE2-1AEE-46B9-A1C4-0844BC63877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207</TotalTime>
  <Words>33</Words>
  <Application>Microsoft Office PowerPoint</Application>
  <PresentationFormat>A4 (21x29,7 cm)</PresentationFormat>
  <Paragraphs>13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Retrospect</vt:lpstr>
      <vt:lpstr>             “Ontogenesis of emotional memory”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“Diabetes Square Mile Project” from the DMU of Leicester (UK) to UNIVAQ</dc:title>
  <dc:creator>Sara Bernardi</dc:creator>
  <cp:lastModifiedBy>Continenza</cp:lastModifiedBy>
  <cp:revision>24</cp:revision>
  <dcterms:created xsi:type="dcterms:W3CDTF">2015-03-19T15:20:14Z</dcterms:created>
  <dcterms:modified xsi:type="dcterms:W3CDTF">2018-06-15T12:06:44Z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TC102321009990</vt:lpwstr>
  </property>
</Properties>
</file>